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256" r:id="rId2"/>
    <p:sldId id="258" r:id="rId3"/>
    <p:sldId id="267" r:id="rId4"/>
    <p:sldId id="298" r:id="rId5"/>
    <p:sldId id="304" r:id="rId6"/>
    <p:sldId id="299" r:id="rId7"/>
    <p:sldId id="300" r:id="rId8"/>
    <p:sldId id="305" r:id="rId9"/>
    <p:sldId id="306" r:id="rId10"/>
    <p:sldId id="307" r:id="rId11"/>
    <p:sldId id="308" r:id="rId12"/>
    <p:sldId id="301" r:id="rId13"/>
    <p:sldId id="309" r:id="rId14"/>
    <p:sldId id="310" r:id="rId15"/>
    <p:sldId id="311" r:id="rId16"/>
    <p:sldId id="312" r:id="rId17"/>
    <p:sldId id="313" r:id="rId18"/>
    <p:sldId id="302" r:id="rId19"/>
    <p:sldId id="314" r:id="rId20"/>
    <p:sldId id="281" r:id="rId21"/>
    <p:sldId id="283" r:id="rId22"/>
  </p:sldIdLst>
  <p:sldSz cx="9144000" cy="5143500" type="screen16x9"/>
  <p:notesSz cx="6858000" cy="9144000"/>
  <p:embeddedFontLst>
    <p:embeddedFont>
      <p:font typeface="Catamaran Light" panose="020B0604020202020204" charset="0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Livvic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BE7B9-3872-45EE-B47E-D1CF039155AF}">
  <a:tblStyle styleId="{6A9BE7B9-3872-45EE-B47E-D1CF03915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9" autoAdjust="0"/>
    <p:restoredTop sz="94477" autoAdjust="0"/>
  </p:normalViewPr>
  <p:slideViewPr>
    <p:cSldViewPr snapToGrid="0">
      <p:cViewPr varScale="1">
        <p:scale>
          <a:sx n="140" d="100"/>
          <a:sy n="140" d="100"/>
        </p:scale>
        <p:origin x="126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CSI – Camera Serial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165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36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986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48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061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93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710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197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75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58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48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242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6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947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27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DSI – Display Serial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80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7562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5" r:id="rId4"/>
    <p:sldLayoutId id="2147483666" r:id="rId5"/>
    <p:sldLayoutId id="2147483667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zspasicp/ljetna-skola-2023-materijali/blob/main/Raspberry%20Pi/flash.c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t-rk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/>
          <a:srcRect l="12094" r="12094"/>
          <a:stretch/>
        </p:blipFill>
        <p:spPr>
          <a:xfrm flipH="1">
            <a:off x="3246746" y="-199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1354045" y="88809"/>
            <a:ext cx="3448873" cy="493331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Raspberry Pi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RT-RK </a:t>
            </a:r>
            <a:r>
              <a:rPr lang="en-US" dirty="0" err="1">
                <a:solidFill>
                  <a:schemeClr val="lt1"/>
                </a:solidFill>
              </a:rPr>
              <a:t>Ljetna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sr-Latn-BA" dirty="0">
                <a:solidFill>
                  <a:schemeClr val="lt1"/>
                </a:solidFill>
              </a:rPr>
              <a:t>škola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09014" y="2444917"/>
            <a:ext cx="3448874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Tehničke karakteristike - </a:t>
            </a:r>
            <a:r>
              <a:rPr lang="sr-Latn-RS" dirty="0"/>
              <a:t>Kamera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398DB-4AFC-F4E4-1E7D-75F6F8531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28" y="540000"/>
            <a:ext cx="5988992" cy="4494831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Raspbian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0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Raspbian?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00000"/>
              </a:lnSpc>
              <a:spcAft>
                <a:spcPts val="1600"/>
              </a:spcAft>
            </a:pPr>
            <a:endParaRPr lang="sr-Latn-BA" dirty="0"/>
          </a:p>
          <a:p>
            <a:pPr marL="171450" indent="-171450">
              <a:lnSpc>
                <a:spcPct val="200000"/>
              </a:lnSpc>
              <a:spcAft>
                <a:spcPts val="1600"/>
              </a:spcAft>
            </a:pPr>
            <a:r>
              <a:rPr lang="sr-Latn-BA" dirty="0"/>
              <a:t>Raspbian OS je jedan od zvaničnih operativnih sistema za Raspberry Pi</a:t>
            </a:r>
          </a:p>
          <a:p>
            <a:pPr marL="171450" indent="-171450">
              <a:lnSpc>
                <a:spcPct val="200000"/>
              </a:lnSpc>
              <a:spcAft>
                <a:spcPts val="1600"/>
              </a:spcAft>
            </a:pPr>
            <a:r>
              <a:rPr lang="sr-Latn-BA" dirty="0"/>
              <a:t>Raspbian OS je zasnovan na Debian Linux operativnom sistemu, i optimizovan je za rad sa Raspberry Pi uređajima.</a:t>
            </a:r>
          </a:p>
          <a:p>
            <a:pPr marL="171450" indent="-171450">
              <a:lnSpc>
                <a:spcPct val="200000"/>
              </a:lnSpc>
              <a:spcAft>
                <a:spcPts val="1600"/>
              </a:spcAft>
            </a:pPr>
            <a:r>
              <a:rPr lang="sr-Latn-BA" dirty="0"/>
              <a:t>Raspbian u sebi sadrži alate za pretraživanje, Python programiranje, kao i grafičko korisničko okruženje (GUI desktop).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6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Kako se Raspbian instalira?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sr-Latn-BA" dirty="0"/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Najjednostvniji način je korištenjem Raspberry Pi Imager aplikacije: https://www.raspberrypi.com/software/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C6EA8-2DC9-07AE-183D-D4B33233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09" y="712927"/>
            <a:ext cx="5691080" cy="3785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A254E-BB0D-25AA-9548-8DCA22D8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10" y="712928"/>
            <a:ext cx="5691080" cy="3757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2D10F-C41C-A329-9F11-0C3951A1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008" y="698326"/>
            <a:ext cx="5691081" cy="3749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E420C-2D49-B25A-68B6-08E9C186F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007" y="712928"/>
            <a:ext cx="5691079" cy="3785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B6E0B-D25E-96DC-D832-382E97DCA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07" y="712927"/>
            <a:ext cx="5691079" cy="3774525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Alternative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3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9CBA7-A915-351C-E9E7-ADAB31C9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9" y="548401"/>
            <a:ext cx="8276331" cy="4055100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Primjeri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71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Podešavanje ekrana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26" name="Picture 2" descr="Raspberry Pi touch display ribbon cable attached">
            <a:extLst>
              <a:ext uri="{FF2B5EF4-FFF2-40B4-BE49-F238E27FC236}">
                <a16:creationId xmlns:a16="http://schemas.microsoft.com/office/drawing/2014/main" id="{85A7CD13-1C51-3DD0-7A1D-19331AF9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0" y="580935"/>
            <a:ext cx="6031006" cy="45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touch display secure the Pi">
            <a:extLst>
              <a:ext uri="{FF2B5EF4-FFF2-40B4-BE49-F238E27FC236}">
                <a16:creationId xmlns:a16="http://schemas.microsoft.com/office/drawing/2014/main" id="{3F2EDA1E-83DF-126E-E350-4C1A27C7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3" y="577800"/>
            <a:ext cx="6027683" cy="45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spberry Pi touch display ribbon cable attached to the Pi">
            <a:extLst>
              <a:ext uri="{FF2B5EF4-FFF2-40B4-BE49-F238E27FC236}">
                <a16:creationId xmlns:a16="http://schemas.microsoft.com/office/drawing/2014/main" id="{926508A2-CADB-3A95-89D0-712960D2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3" y="577800"/>
            <a:ext cx="6045421" cy="45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spberry Pi touch display jumper cables">
            <a:extLst>
              <a:ext uri="{FF2B5EF4-FFF2-40B4-BE49-F238E27FC236}">
                <a16:creationId xmlns:a16="http://schemas.microsoft.com/office/drawing/2014/main" id="{56D12904-B08F-2944-59C1-80548CBC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0" y="580934"/>
            <a:ext cx="6045421" cy="45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F8246-2960-EC6C-DE08-1A54F25FD31E}"/>
              </a:ext>
            </a:extLst>
          </p:cNvPr>
          <p:cNvSpPr txBox="1"/>
          <p:nvPr/>
        </p:nvSpPr>
        <p:spPr>
          <a:xfrm>
            <a:off x="872188" y="378833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/>
              <a:t>Povezujemo pinove 5V</a:t>
            </a:r>
          </a:p>
          <a:p>
            <a:r>
              <a:rPr lang="sr-Latn-BA" dirty="0"/>
              <a:t>i GND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2A3F07F4-671C-64C4-8533-80730EE8E010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934704" y="831950"/>
            <a:ext cx="2697854" cy="468026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 apt-get 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sudo apt-get install matchbox-keyboard</a:t>
            </a:r>
            <a:r>
              <a:rPr kumimoji="0" lang="sr-Latn-RS" altLang="sr-Latn-R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4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Primjer: LED koji treperi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BA" dirty="0"/>
              <a:t>Povezati LED na sljedeći način:</a:t>
            </a:r>
          </a:p>
          <a:p>
            <a:pPr marL="228600" indent="-228600">
              <a:lnSpc>
                <a:spcPct val="100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sr-Latn-BA" dirty="0"/>
              <a:t>Kratka nožica na GND</a:t>
            </a:r>
          </a:p>
          <a:p>
            <a:pPr marL="228600" indent="-228600">
              <a:lnSpc>
                <a:spcPct val="100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sr-Latn-BA" dirty="0"/>
              <a:t>Duga nožica na jednu stranu otpornika</a:t>
            </a:r>
          </a:p>
          <a:p>
            <a:pPr marL="228600" indent="-228600">
              <a:lnSpc>
                <a:spcPct val="100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sr-Latn-BA" dirty="0"/>
              <a:t>Druga strana otpornika na GPIO 12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8ACC62-30A4-EE28-4535-712923C70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59" y="577800"/>
            <a:ext cx="5778578" cy="4333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4DE2C-71C5-E966-03D0-C9195569D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59" y="577800"/>
            <a:ext cx="5778578" cy="43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Primjer: LED koji treperi (Python)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</a:t>
            </a:r>
            <a:r>
              <a:rPr lang="en-US" dirty="0" err="1">
                <a:latin typeface="Consolas" panose="020B0609020204030204" pitchFamily="49" charset="0"/>
              </a:rPr>
              <a:t>RPi.GPIO</a:t>
            </a:r>
            <a:r>
              <a:rPr lang="en-US" dirty="0">
                <a:latin typeface="Consolas" panose="020B0609020204030204" pitchFamily="49" charset="0"/>
              </a:rPr>
              <a:t> as GPIO</a:t>
            </a:r>
          </a:p>
          <a:p>
            <a:pPr marL="152400" indent="0">
              <a:buNone/>
            </a:pPr>
            <a:r>
              <a:rPr lang="en-US" dirty="0">
                <a:latin typeface="Consolas" panose="020B0609020204030204" pitchFamily="49" charset="0"/>
              </a:rPr>
              <a:t>import time</a:t>
            </a:r>
          </a:p>
          <a:p>
            <a:pPr marL="152400" indent="0">
              <a:buNone/>
            </a:pPr>
            <a:r>
              <a:rPr lang="en-US" dirty="0">
                <a:latin typeface="Consolas" panose="020B0609020204030204" pitchFamily="49" charset="0"/>
              </a:rPr>
              <a:t>LED_PIN = 1</a:t>
            </a:r>
            <a:r>
              <a:rPr lang="sr-Latn-RS" dirty="0">
                <a:latin typeface="Consolas" panose="020B0609020204030204" pitchFamily="49" charset="0"/>
              </a:rPr>
              <a:t>2</a:t>
            </a:r>
            <a:endParaRPr lang="en-US" dirty="0"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GPIO.setmode</a:t>
            </a:r>
            <a:r>
              <a:rPr lang="en-US" dirty="0">
                <a:latin typeface="Consolas" panose="020B0609020204030204" pitchFamily="49" charset="0"/>
              </a:rPr>
              <a:t>(GPIO.BCM)</a:t>
            </a:r>
          </a:p>
          <a:p>
            <a:pPr marL="15240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GPIO.setup</a:t>
            </a:r>
            <a:r>
              <a:rPr lang="en-US" dirty="0">
                <a:latin typeface="Consolas" panose="020B0609020204030204" pitchFamily="49" charset="0"/>
              </a:rPr>
              <a:t>(LED_PIN, GPIO.OUT)</a:t>
            </a:r>
          </a:p>
          <a:p>
            <a:pPr marL="152400" indent="0">
              <a:buNone/>
            </a:pPr>
            <a:r>
              <a:rPr lang="en-US" dirty="0">
                <a:latin typeface="Consolas" panose="020B0609020204030204" pitchFamily="49" charset="0"/>
              </a:rPr>
              <a:t>try: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GPIO.output</a:t>
            </a:r>
            <a:r>
              <a:rPr lang="en-US" dirty="0">
                <a:latin typeface="Consolas" panose="020B0609020204030204" pitchFamily="49" charset="0"/>
              </a:rPr>
              <a:t>(LED_PIN, GPIO.HIGH)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time.sleep</a:t>
            </a:r>
            <a:r>
              <a:rPr lang="en-US" dirty="0">
                <a:latin typeface="Consolas" panose="020B0609020204030204" pitchFamily="49" charset="0"/>
              </a:rPr>
              <a:t>(1)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GPIO.output</a:t>
            </a:r>
            <a:r>
              <a:rPr lang="en-US" dirty="0">
                <a:latin typeface="Consolas" panose="020B0609020204030204" pitchFamily="49" charset="0"/>
              </a:rPr>
              <a:t>(LED_PIN, GPIO.LOW)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time.sleep</a:t>
            </a:r>
            <a:r>
              <a:rPr lang="en-US" dirty="0">
                <a:latin typeface="Consolas" panose="020B0609020204030204" pitchFamily="49" charset="0"/>
              </a:rPr>
              <a:t>(1)</a:t>
            </a:r>
          </a:p>
          <a:p>
            <a:pPr marL="152400" indent="0">
              <a:buNone/>
            </a:pPr>
            <a:r>
              <a:rPr lang="en-US" dirty="0">
                <a:latin typeface="Consolas" panose="020B0609020204030204" pitchFamily="49" charset="0"/>
              </a:rPr>
              <a:t>except </a:t>
            </a:r>
            <a:r>
              <a:rPr lang="en-US" dirty="0" err="1">
                <a:latin typeface="Consolas" panose="020B0609020204030204" pitchFamily="49" charset="0"/>
              </a:rPr>
              <a:t>KeyboardInterrupt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152400" indent="0">
              <a:buNone/>
            </a:pPr>
            <a:r>
              <a:rPr lang="sr-Latn-R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GPIO.cleanup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846E96"/>
              </a:buClr>
              <a:buSzPct val="150000"/>
              <a:buNone/>
              <a:defRPr/>
            </a:pPr>
            <a:endParaRPr lang="sr-Latn-RS" sz="1400" kern="12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Primjer: LED koji treperi (C)</a:t>
            </a:r>
            <a:endParaRPr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4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7" name="Google Shape;137;p27">
            <a:extLst>
              <a:ext uri="{FF2B5EF4-FFF2-40B4-BE49-F238E27FC236}">
                <a16:creationId xmlns:a16="http://schemas.microsoft.com/office/drawing/2014/main" id="{743E5314-4C0A-FF2D-C264-45519BD13597}"/>
              </a:ext>
            </a:extLst>
          </p:cNvPr>
          <p:cNvSpPr txBox="1">
            <a:spLocks/>
          </p:cNvSpPr>
          <p:nvPr/>
        </p:nvSpPr>
        <p:spPr>
          <a:xfrm flipH="1">
            <a:off x="720074" y="540000"/>
            <a:ext cx="8108880" cy="4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Catamaran Light"/>
              <a:buNone/>
            </a:pPr>
            <a:endParaRPr lang="en-US" dirty="0"/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>
                <a:hlinkClick r:id="rId5"/>
              </a:rPr>
              <a:t>https://github.com/zspasicp/ljetna-skola-2023-materijali/blob/main/Raspberry%20Pi/flash.c</a:t>
            </a:r>
            <a:endParaRPr lang="en-US" dirty="0"/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endParaRPr lang="en-US" dirty="0"/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flash.c</a:t>
            </a:r>
            <a:r>
              <a:rPr lang="en-US" dirty="0"/>
              <a:t> -o flash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</a:pPr>
            <a:r>
              <a:rPr lang="sr-Latn-BA" dirty="0"/>
              <a:t>sudo ./flash</a:t>
            </a:r>
          </a:p>
        </p:txBody>
      </p:sp>
    </p:spTree>
    <p:extLst>
      <p:ext uri="{BB962C8B-B14F-4D97-AF65-F5344CB8AC3E}">
        <p14:creationId xmlns:p14="http://schemas.microsoft.com/office/powerpoint/2010/main" val="132926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225051" y="2614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Agenda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Raspbian</a:t>
            </a:r>
            <a:endParaRPr lang="en-US"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Uvod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Tehni</a:t>
            </a:r>
            <a:r>
              <a:rPr lang="sr-Latn-BA" dirty="0"/>
              <a:t>čke karakteristike</a:t>
            </a:r>
            <a:endParaRPr lang="en-US"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sr-Latn-BA" dirty="0"/>
              <a:t>Primjeri</a:t>
            </a:r>
            <a:endParaRPr lang="en-US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>
          <a:blip r:embed="rId3"/>
          <a:srcRect t="6493" b="6493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580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https://www.rt-rk.com/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>
                <a:solidFill>
                  <a:schemeClr val="bg1"/>
                </a:solidFill>
              </a:rPr>
              <a:t>https://www.tttech-auto.com/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3371006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000" dirty="0">
                <a:solidFill>
                  <a:schemeClr val="lt1"/>
                </a:solidFill>
              </a:rPr>
              <a:t>Hvala na pažnji</a:t>
            </a:r>
            <a:r>
              <a:rPr lang="en" sz="3000" dirty="0">
                <a:solidFill>
                  <a:schemeClr val="lt1"/>
                </a:solidFill>
              </a:rPr>
              <a:t>!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Presentation template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Icons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Infographics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n">
                <a:solidFill>
                  <a:schemeClr val="lt1"/>
                </a:solidFill>
              </a:rPr>
              <a:t>Images created by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6" name="Google Shape;606;p53"/>
          <p:cNvSpPr txBox="1">
            <a:spLocks noGrp="1"/>
          </p:cNvSpPr>
          <p:nvPr>
            <p:ph type="ctrTitle"/>
          </p:nvPr>
        </p:nvSpPr>
        <p:spPr>
          <a:xfrm>
            <a:off x="148800" y="20400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607" name="Google Shape;607;p53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Uvod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5464575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Šta je Raspberry Pi?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1887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Raspberry Pi je mini računar, nastao u Velikoj Britaniji, sa ciljem dodatnog obrazovanja studenata računarskih nauka. 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Pojavljuje se na tržištu 2012. godine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Modeli: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  <p:sp>
        <p:nvSpPr>
          <p:cNvPr id="2" name="Google Shape;137;p27">
            <a:extLst>
              <a:ext uri="{FF2B5EF4-FFF2-40B4-BE49-F238E27FC236}">
                <a16:creationId xmlns:a16="http://schemas.microsoft.com/office/drawing/2014/main" id="{42AD0B58-BF7C-C2EA-51E8-C0FA9507F6D0}"/>
              </a:ext>
            </a:extLst>
          </p:cNvPr>
          <p:cNvSpPr txBox="1">
            <a:spLocks/>
          </p:cNvSpPr>
          <p:nvPr/>
        </p:nvSpPr>
        <p:spPr>
          <a:xfrm flipH="1">
            <a:off x="714349" y="2218534"/>
            <a:ext cx="2311240" cy="264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1 Model B (2012)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1 Model A (2013)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1 Model B+ (2014)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1 Model A+ (2014)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2 Model B (2015)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endParaRPr lang="sr-Latn-BA" sz="1050" dirty="0"/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3" name="Google Shape;137;p27">
            <a:extLst>
              <a:ext uri="{FF2B5EF4-FFF2-40B4-BE49-F238E27FC236}">
                <a16:creationId xmlns:a16="http://schemas.microsoft.com/office/drawing/2014/main" id="{9EC9A2F1-825F-BDB6-8A38-A478DC0FF471}"/>
              </a:ext>
            </a:extLst>
          </p:cNvPr>
          <p:cNvSpPr txBox="1">
            <a:spLocks/>
          </p:cNvSpPr>
          <p:nvPr/>
        </p:nvSpPr>
        <p:spPr>
          <a:xfrm flipH="1">
            <a:off x="2905735" y="2219592"/>
            <a:ext cx="2456623" cy="264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Zero (2015)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3 Model B (2016)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Zero W (2017)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3 Model B+ (2018)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3 Model A+ (2019)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endParaRPr lang="sr-Latn-BA" sz="1050" dirty="0"/>
          </a:p>
        </p:txBody>
      </p:sp>
      <p:sp>
        <p:nvSpPr>
          <p:cNvPr id="4" name="Google Shape;137;p27">
            <a:extLst>
              <a:ext uri="{FF2B5EF4-FFF2-40B4-BE49-F238E27FC236}">
                <a16:creationId xmlns:a16="http://schemas.microsoft.com/office/drawing/2014/main" id="{CAD8727C-95B1-60EF-0E24-93269D442EDC}"/>
              </a:ext>
            </a:extLst>
          </p:cNvPr>
          <p:cNvSpPr txBox="1">
            <a:spLocks/>
          </p:cNvSpPr>
          <p:nvPr/>
        </p:nvSpPr>
        <p:spPr>
          <a:xfrm flipH="1">
            <a:off x="5362358" y="2218534"/>
            <a:ext cx="2456623" cy="2648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4 Model A (2019)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4 Model B (2020)</a:t>
            </a:r>
          </a:p>
          <a:p>
            <a:pPr marL="628650" lvl="1" indent="-171450">
              <a:lnSpc>
                <a:spcPct val="100000"/>
              </a:lnSpc>
              <a:spcAft>
                <a:spcPts val="1600"/>
              </a:spcAft>
            </a:pPr>
            <a:r>
              <a:rPr lang="sr-Latn-BA" sz="1050" dirty="0"/>
              <a:t>Pi 400 (2021)</a:t>
            </a:r>
          </a:p>
        </p:txBody>
      </p:sp>
    </p:spTree>
    <p:extLst>
      <p:ext uri="{BB962C8B-B14F-4D97-AF65-F5344CB8AC3E}">
        <p14:creationId xmlns:p14="http://schemas.microsoft.com/office/powerpoint/2010/main" val="316903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>
                <a:solidFill>
                  <a:schemeClr val="lt1"/>
                </a:solidFill>
              </a:rPr>
              <a:t>Tehničke karakteristike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7343884" y="450479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9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Tehničke karakteristike - Arhitektura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Raspberry Pi je zasnovan na Broadcom SoC (System on a Chip) čipu sa ARM procesorom i integrisanim VideoCore IV GPU (Graphical Processing Unit).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Radni takt procesora se kreće od 700 MHz do 1.5 GHz,kao i RAM memorija od 256 MB do 8 GB, u zavisnosti od modela. 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sr-Latn-BA" dirty="0"/>
              <a:t>SD (Secure Digital) kartice se koriste za smeštanje operativnog</a:t>
            </a:r>
            <a:br>
              <a:rPr lang="sr-Latn-BA" dirty="0"/>
            </a:br>
            <a:r>
              <a:rPr lang="sr-Latn-BA" dirty="0"/>
              <a:t>sistema, kao i programske memorije.</a:t>
            </a:r>
          </a:p>
          <a:p>
            <a:pPr marL="171450" indent="-171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Tehničke karakteristike - Periferije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016E9-B9DF-E3C5-40D8-63D808CE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59" y="747393"/>
            <a:ext cx="6005099" cy="4037533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Tehničke karakteristike - GPIO pinout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E65BB-1DAF-CB72-9BEF-AB7A01A7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08" y="669401"/>
            <a:ext cx="5213860" cy="3924614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714349" y="0"/>
            <a:ext cx="652401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Tehničke karakteristike - </a:t>
            </a:r>
            <a:r>
              <a:rPr lang="sr-Latn-RS" dirty="0"/>
              <a:t>Display</a:t>
            </a:r>
            <a:br>
              <a:rPr lang="sr-Latn-BA" dirty="0"/>
            </a:b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4294967295"/>
          </p:nvPr>
        </p:nvSpPr>
        <p:spPr>
          <a:xfrm flipH="1">
            <a:off x="720074" y="540000"/>
            <a:ext cx="8108880" cy="46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00000"/>
              </a:lnSpc>
              <a:spcAft>
                <a:spcPts val="1600"/>
              </a:spcAft>
              <a:buNone/>
            </a:pPr>
            <a:endParaRPr lang="sr-Latn-BA" dirty="0"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2;p37">
            <a:extLst>
              <a:ext uri="{FF2B5EF4-FFF2-40B4-BE49-F238E27FC236}">
                <a16:creationId xmlns:a16="http://schemas.microsoft.com/office/drawing/2014/main" id="{B0853A08-50B2-479D-B67E-5B84AB91C07D}"/>
              </a:ext>
            </a:extLst>
          </p:cNvPr>
          <p:cNvSpPr txBox="1">
            <a:spLocks/>
          </p:cNvSpPr>
          <p:nvPr/>
        </p:nvSpPr>
        <p:spPr>
          <a:xfrm>
            <a:off x="-1171466" y="0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sr-Latn-BA" dirty="0">
                <a:solidFill>
                  <a:schemeClr val="lt1"/>
                </a:solidFill>
              </a:rPr>
              <a:t>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630E5-F74E-FAE9-88C5-CF5DBE3AD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76" y="601012"/>
            <a:ext cx="6389127" cy="4256755"/>
          </a:xfrm>
          <a:prstGeom prst="rect">
            <a:avLst/>
          </a:prstGeom>
        </p:spPr>
      </p:pic>
      <p:sp>
        <p:nvSpPr>
          <p:cNvPr id="139" name="Google Shape;139;p27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0F1F3-8604-43B2-A66F-E7FF200D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503" y="4498623"/>
            <a:ext cx="1408834" cy="35914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0C393D1-4E47-4D11-8998-FF54F38E0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663" y="4252200"/>
            <a:ext cx="1003590" cy="8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25674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On-screen Show (16:9)</PresentationFormat>
  <Paragraphs>113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Consolas</vt:lpstr>
      <vt:lpstr>Fira Sans Extra Condensed Medium</vt:lpstr>
      <vt:lpstr>Livvic</vt:lpstr>
      <vt:lpstr>Arial</vt:lpstr>
      <vt:lpstr>Catamaran Light</vt:lpstr>
      <vt:lpstr>Engineering Project Proposal by Slidesgo</vt:lpstr>
      <vt:lpstr>RT-RK Ljetna škola</vt:lpstr>
      <vt:lpstr>Agenda</vt:lpstr>
      <vt:lpstr>Uvod</vt:lpstr>
      <vt:lpstr>Šta je Raspberry Pi? </vt:lpstr>
      <vt:lpstr>Tehničke karakteristike</vt:lpstr>
      <vt:lpstr>Tehničke karakteristike - Arhitektura </vt:lpstr>
      <vt:lpstr>Tehničke karakteristike - Periferije </vt:lpstr>
      <vt:lpstr>Tehničke karakteristike - GPIO pinout </vt:lpstr>
      <vt:lpstr>Tehničke karakteristike - Display </vt:lpstr>
      <vt:lpstr>Tehničke karakteristike - Kamera </vt:lpstr>
      <vt:lpstr>Raspbian</vt:lpstr>
      <vt:lpstr>Šta je Raspbian? </vt:lpstr>
      <vt:lpstr>Kako se Raspbian instalira?</vt:lpstr>
      <vt:lpstr>Alternative </vt:lpstr>
      <vt:lpstr>Primjeri</vt:lpstr>
      <vt:lpstr>Podešavanje ekrana</vt:lpstr>
      <vt:lpstr>Primjer: LED koji treperi</vt:lpstr>
      <vt:lpstr>Primjer: LED koji treperi (Python)</vt:lpstr>
      <vt:lpstr>Primjer: LED koji treperi (C)</vt:lpstr>
      <vt:lpstr>Hvala na pažnji!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RT-RK Ljetna škola</dc:title>
  <dc:creator>Zvjezdan Spasić</dc:creator>
  <cp:lastModifiedBy>Zvjezdan Spasic</cp:lastModifiedBy>
  <cp:revision>10</cp:revision>
  <dcterms:modified xsi:type="dcterms:W3CDTF">2023-07-13T19:47:50Z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d3aa48-0d0b-4bb7-a5b1-636448221c96_Enabled">
    <vt:lpwstr>true</vt:lpwstr>
  </property>
  <property fmtid="{D5CDD505-2E9C-101B-9397-08002B2CF9AE}" pid="3" name="MSIP_Label_55d3aa48-0d0b-4bb7-a5b1-636448221c96_SetDate">
    <vt:lpwstr>2023-06-16T08:02:49Z</vt:lpwstr>
  </property>
  <property fmtid="{D5CDD505-2E9C-101B-9397-08002B2CF9AE}" pid="4" name="MSIP_Label_55d3aa48-0d0b-4bb7-a5b1-636448221c96_Method">
    <vt:lpwstr>Privileged</vt:lpwstr>
  </property>
  <property fmtid="{D5CDD505-2E9C-101B-9397-08002B2CF9AE}" pid="5" name="MSIP_Label_55d3aa48-0d0b-4bb7-a5b1-636448221c96_Name">
    <vt:lpwstr>TTTech-Auto-Public</vt:lpwstr>
  </property>
  <property fmtid="{D5CDD505-2E9C-101B-9397-08002B2CF9AE}" pid="6" name="MSIP_Label_55d3aa48-0d0b-4bb7-a5b1-636448221c96_SiteId">
    <vt:lpwstr>5638dc0c-ffa2-418f-8078-70f739ff781f</vt:lpwstr>
  </property>
  <property fmtid="{D5CDD505-2E9C-101B-9397-08002B2CF9AE}" pid="7" name="MSIP_Label_55d3aa48-0d0b-4bb7-a5b1-636448221c96_ActionId">
    <vt:lpwstr>f2cb8b6a-02d8-47ea-81e7-502b9a2e343c</vt:lpwstr>
  </property>
  <property fmtid="{D5CDD505-2E9C-101B-9397-08002B2CF9AE}" pid="8" name="MSIP_Label_55d3aa48-0d0b-4bb7-a5b1-636448221c96_ContentBits">
    <vt:lpwstr>0</vt:lpwstr>
  </property>
</Properties>
</file>